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Barlow Semi Condensed Light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Saira Extra Condensed"/>
      <p:regular r:id="rId44"/>
      <p:bold r:id="rId45"/>
    </p:embeddedFont>
    <p:embeddedFont>
      <p:font typeface="Squada One"/>
      <p:regular r:id="rId46"/>
    </p:embeddedFont>
    <p:embeddedFont>
      <p:font typeface="Barlow Semi Condensed"/>
      <p:regular r:id="rId47"/>
      <p:bold r:id="rId48"/>
      <p:italic r:id="rId49"/>
      <p:boldItalic r:id="rId50"/>
    </p:embeddedFont>
    <p:embeddedFont>
      <p:font typeface="Roboto Slab Regular"/>
      <p:regular r:id="rId51"/>
      <p:bold r:id="rId52"/>
    </p:embeddedFont>
    <p:embeddedFont>
      <p:font typeface="Saira ExtraCondensed SemiBold"/>
      <p:regular r:id="rId53"/>
      <p:bold r:id="rId54"/>
    </p:embeddedFont>
    <p:embeddedFont>
      <p:font typeface="Saira ExtraCondensed Medium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SairaExtraCondensed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SquadaOne-regular.fntdata"/><Relationship Id="rId45" Type="http://schemas.openxmlformats.org/officeDocument/2006/relationships/font" Target="fonts/SairaExtraCondense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SemiCondensed-bold.fntdata"/><Relationship Id="rId47" Type="http://schemas.openxmlformats.org/officeDocument/2006/relationships/font" Target="fonts/BarlowSemiCondensed-regular.fntdata"/><Relationship Id="rId49" Type="http://schemas.openxmlformats.org/officeDocument/2006/relationships/font" Target="fonts/BarlowSemi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BarlowSemiCondensedLight-bold.fntdata"/><Relationship Id="rId36" Type="http://schemas.openxmlformats.org/officeDocument/2006/relationships/font" Target="fonts/BarlowSemiCondensedLight-regular.fntdata"/><Relationship Id="rId39" Type="http://schemas.openxmlformats.org/officeDocument/2006/relationships/font" Target="fonts/BarlowSemiCondensedLight-boldItalic.fntdata"/><Relationship Id="rId38" Type="http://schemas.openxmlformats.org/officeDocument/2006/relationships/font" Target="fonts/BarlowSemiCondensed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SlabRegular-regular.fntdata"/><Relationship Id="rId50" Type="http://schemas.openxmlformats.org/officeDocument/2006/relationships/font" Target="fonts/BarlowSemiCondensed-boldItalic.fntdata"/><Relationship Id="rId53" Type="http://schemas.openxmlformats.org/officeDocument/2006/relationships/font" Target="fonts/SairaExtraCondensedSemiBold-regular.fntdata"/><Relationship Id="rId52" Type="http://schemas.openxmlformats.org/officeDocument/2006/relationships/font" Target="fonts/RobotoSlabRegular-bold.fntdata"/><Relationship Id="rId11" Type="http://schemas.openxmlformats.org/officeDocument/2006/relationships/slide" Target="slides/slide6.xml"/><Relationship Id="rId55" Type="http://schemas.openxmlformats.org/officeDocument/2006/relationships/font" Target="fonts/SairaExtraCondensedMedium-regular.fntdata"/><Relationship Id="rId10" Type="http://schemas.openxmlformats.org/officeDocument/2006/relationships/slide" Target="slides/slide5.xml"/><Relationship Id="rId54" Type="http://schemas.openxmlformats.org/officeDocument/2006/relationships/font" Target="fonts/SairaExtraCondensed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SairaExtraCondensed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40b6adc3_2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540b6adc3_2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540b6adc3_2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540b6adc3_2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a44e89f1c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a44e89f1c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44e89f1c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44e89f1c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44e89f1c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44e89f1c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5320d76d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5320d76d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a44e89f1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a44e89f1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a44e89f1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a44e89f1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a44e89f1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a44e89f1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a44e89f1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a44e89f1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a44e89f1c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a44e89f1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a44e89f1c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a44e89f1c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a44e89f1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a44e89f1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a44e89f1c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a44e89f1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5320d76d5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5320d76d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a44e89f1c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a44e89f1c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a44e89f1c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a44e89f1c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a44e89f1c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a44e89f1c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540b6adc3_2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540b6adc3_2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320d76d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5320d76d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d0e54301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d0e54301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a44e89f1c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a44e89f1c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40b6adc3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40b6adc3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40b6adc3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40b6adc3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540b6adc3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540b6adc3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540b6adc3_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540b6adc3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40b6adc3_2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540b6adc3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5320d76d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5320d76d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TLE OPENING" type="title">
  <p:cSld name="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 flipH="1">
            <a:off x="1144850" y="2646075"/>
            <a:ext cx="3394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1257850" y="3246250"/>
            <a:ext cx="464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6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8" name="Google Shape;78;p11"/>
          <p:cNvCxnSpPr/>
          <p:nvPr/>
        </p:nvCxnSpPr>
        <p:spPr>
          <a:xfrm>
            <a:off x="0" y="2730450"/>
            <a:ext cx="4576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1"/>
          <p:cNvSpPr txBox="1"/>
          <p:nvPr>
            <p:ph idx="1" type="subTitle"/>
          </p:nvPr>
        </p:nvSpPr>
        <p:spPr>
          <a:xfrm flipH="1">
            <a:off x="4576500" y="28066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2" type="subTitle"/>
          </p:nvPr>
        </p:nvSpPr>
        <p:spPr>
          <a:xfrm flipH="1">
            <a:off x="4576500" y="31480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3" type="subTitle"/>
          </p:nvPr>
        </p:nvSpPr>
        <p:spPr>
          <a:xfrm flipH="1">
            <a:off x="4576500" y="34894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4" type="subTitle"/>
          </p:nvPr>
        </p:nvSpPr>
        <p:spPr>
          <a:xfrm flipH="1">
            <a:off x="4576500" y="38308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6_1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>
            <p:ph type="ctrTitle"/>
          </p:nvPr>
        </p:nvSpPr>
        <p:spPr>
          <a:xfrm flipH="1">
            <a:off x="4457674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6" name="Google Shape;86;p12"/>
          <p:cNvCxnSpPr/>
          <p:nvPr/>
        </p:nvCxnSpPr>
        <p:spPr>
          <a:xfrm rot="10800000">
            <a:off x="4567500" y="2730450"/>
            <a:ext cx="4576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2327475" y="2806650"/>
            <a:ext cx="2892000" cy="16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6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2788350" y="3170250"/>
            <a:ext cx="35673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 flipH="1">
            <a:off x="2064750" y="1973250"/>
            <a:ext cx="5014500" cy="11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-6925" y="981700"/>
            <a:ext cx="7016700" cy="2834400"/>
          </a:xfrm>
          <a:prstGeom prst="bentConnector3">
            <a:avLst>
              <a:gd fmla="val 12316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204950" y="1597150"/>
            <a:ext cx="6962100" cy="2585400"/>
          </a:xfrm>
          <a:prstGeom prst="bentConnector3">
            <a:avLst>
              <a:gd fmla="val 11419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162200" y="3586500"/>
            <a:ext cx="1888200" cy="13641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flipH="1" rot="5400000">
            <a:off x="6084450" y="3595650"/>
            <a:ext cx="1881300" cy="13389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BOXES">
  <p:cSld name="CUSTOM_6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4"/>
          <p:cNvSpPr/>
          <p:nvPr/>
        </p:nvSpPr>
        <p:spPr>
          <a:xfrm>
            <a:off x="1780400" y="1322325"/>
            <a:ext cx="1988100" cy="2065200"/>
          </a:xfrm>
          <a:prstGeom prst="rect">
            <a:avLst/>
          </a:prstGeom>
          <a:solidFill>
            <a:srgbClr val="494ECE">
              <a:alpha val="51540"/>
            </a:srgbClr>
          </a:solidFill>
          <a:ln cap="flat" cmpd="sng" w="28575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99" name="Google Shape;99;p14"/>
          <p:cNvSpPr txBox="1"/>
          <p:nvPr>
            <p:ph idx="2" type="ctrTitle"/>
          </p:nvPr>
        </p:nvSpPr>
        <p:spPr>
          <a:xfrm>
            <a:off x="2210934" y="22801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2084700" y="24526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3577850" y="2456125"/>
            <a:ext cx="1988100" cy="20652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02" name="Google Shape;102;p14"/>
          <p:cNvSpPr txBox="1"/>
          <p:nvPr>
            <p:ph idx="3" type="ctrTitle"/>
          </p:nvPr>
        </p:nvSpPr>
        <p:spPr>
          <a:xfrm>
            <a:off x="4008384" y="34139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4" type="subTitle"/>
          </p:nvPr>
        </p:nvSpPr>
        <p:spPr>
          <a:xfrm>
            <a:off x="3882150" y="35864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4"/>
          <p:cNvSpPr/>
          <p:nvPr/>
        </p:nvSpPr>
        <p:spPr>
          <a:xfrm>
            <a:off x="5375500" y="1322325"/>
            <a:ext cx="1988100" cy="2065200"/>
          </a:xfrm>
          <a:prstGeom prst="rect">
            <a:avLst/>
          </a:prstGeom>
          <a:solidFill>
            <a:srgbClr val="10D6B6">
              <a:alpha val="70590"/>
            </a:srgbClr>
          </a:solidFill>
          <a:ln cap="flat" cmpd="sng" w="2857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05" name="Google Shape;105;p14"/>
          <p:cNvSpPr txBox="1"/>
          <p:nvPr>
            <p:ph idx="5" type="ctrTitle"/>
          </p:nvPr>
        </p:nvSpPr>
        <p:spPr>
          <a:xfrm>
            <a:off x="5806034" y="22801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6" type="subTitle"/>
          </p:nvPr>
        </p:nvSpPr>
        <p:spPr>
          <a:xfrm>
            <a:off x="5679800" y="24526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6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5"/>
          <p:cNvSpPr/>
          <p:nvPr/>
        </p:nvSpPr>
        <p:spPr>
          <a:xfrm>
            <a:off x="815350" y="2853050"/>
            <a:ext cx="3594900" cy="1130100"/>
          </a:xfrm>
          <a:prstGeom prst="rect">
            <a:avLst/>
          </a:prstGeom>
          <a:solidFill>
            <a:srgbClr val="494ECE">
              <a:alpha val="51540"/>
            </a:srgbClr>
          </a:solidFill>
          <a:ln cap="flat" cmpd="sng" w="28575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1878200" y="1616125"/>
            <a:ext cx="5387400" cy="13842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218450" y="3465375"/>
            <a:ext cx="3594900" cy="898200"/>
          </a:xfrm>
          <a:prstGeom prst="rect">
            <a:avLst/>
          </a:prstGeom>
          <a:solidFill>
            <a:srgbClr val="10D6B6">
              <a:alpha val="70590"/>
            </a:srgbClr>
          </a:solidFill>
          <a:ln cap="flat" cmpd="sng" w="2857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13" name="Google Shape;113;p15"/>
          <p:cNvSpPr txBox="1"/>
          <p:nvPr>
            <p:ph hasCustomPrompt="1" idx="2" type="title"/>
          </p:nvPr>
        </p:nvSpPr>
        <p:spPr>
          <a:xfrm>
            <a:off x="2637350" y="1882375"/>
            <a:ext cx="3869400" cy="85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/>
          <p:nvPr>
            <p:ph hasCustomPrompt="1" idx="3" type="title"/>
          </p:nvPr>
        </p:nvSpPr>
        <p:spPr>
          <a:xfrm>
            <a:off x="967476" y="3129125"/>
            <a:ext cx="329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/>
          <p:nvPr>
            <p:ph hasCustomPrompt="1" idx="4" type="title"/>
          </p:nvPr>
        </p:nvSpPr>
        <p:spPr>
          <a:xfrm>
            <a:off x="4414951" y="3629950"/>
            <a:ext cx="32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 type="titleOnly">
  <p:cSld name="TITLE_ONLY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165500" y="1838375"/>
            <a:ext cx="3343800" cy="2684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641650" y="1838375"/>
            <a:ext cx="3343800" cy="2684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subTitle"/>
          </p:nvPr>
        </p:nvSpPr>
        <p:spPr>
          <a:xfrm>
            <a:off x="4794050" y="3050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ctrTitle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4" type="ctrTitle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4572075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CUSTOM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2825950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3034050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hasCustomPrompt="1" idx="2" type="title"/>
          </p:nvPr>
        </p:nvSpPr>
        <p:spPr>
          <a:xfrm>
            <a:off x="3110412" y="105917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/>
          <p:nvPr>
            <p:ph idx="3" type="ctrTitle"/>
          </p:nvPr>
        </p:nvSpPr>
        <p:spPr>
          <a:xfrm>
            <a:off x="2826162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4" type="subTitle"/>
          </p:nvPr>
        </p:nvSpPr>
        <p:spPr>
          <a:xfrm>
            <a:off x="2998950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hasCustomPrompt="1" idx="5" type="title"/>
          </p:nvPr>
        </p:nvSpPr>
        <p:spPr>
          <a:xfrm>
            <a:off x="3110412" y="273828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idx="6" type="ctrTitle"/>
          </p:nvPr>
        </p:nvSpPr>
        <p:spPr>
          <a:xfrm>
            <a:off x="4975625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7" type="subTitle"/>
          </p:nvPr>
        </p:nvSpPr>
        <p:spPr>
          <a:xfrm>
            <a:off x="5183500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hasCustomPrompt="1" idx="8" type="title"/>
          </p:nvPr>
        </p:nvSpPr>
        <p:spPr>
          <a:xfrm>
            <a:off x="5259862" y="105917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/>
          <p:nvPr>
            <p:ph idx="9" type="ctrTitle"/>
          </p:nvPr>
        </p:nvSpPr>
        <p:spPr>
          <a:xfrm>
            <a:off x="49755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3" type="subTitle"/>
          </p:nvPr>
        </p:nvSpPr>
        <p:spPr>
          <a:xfrm>
            <a:off x="5148400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hasCustomPrompt="1" idx="14" type="title"/>
          </p:nvPr>
        </p:nvSpPr>
        <p:spPr>
          <a:xfrm>
            <a:off x="5259862" y="273828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/>
          <p:nvPr>
            <p:ph idx="15" type="ctrTitle"/>
          </p:nvPr>
        </p:nvSpPr>
        <p:spPr>
          <a:xfrm rot="-5400000">
            <a:off x="6378350" y="15837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" name="Google Shape;40;p4"/>
          <p:cNvCxnSpPr/>
          <p:nvPr/>
        </p:nvCxnSpPr>
        <p:spPr>
          <a:xfrm>
            <a:off x="8541292" y="-14700"/>
            <a:ext cx="0" cy="3669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4"/>
          <p:cNvSpPr txBox="1"/>
          <p:nvPr>
            <p:ph idx="16" type="ctrTitle"/>
          </p:nvPr>
        </p:nvSpPr>
        <p:spPr>
          <a:xfrm>
            <a:off x="606175" y="1575950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7" type="subTitle"/>
          </p:nvPr>
        </p:nvSpPr>
        <p:spPr>
          <a:xfrm>
            <a:off x="849375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hasCustomPrompt="1" idx="18" type="title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/>
          <p:nvPr>
            <p:ph idx="19" type="ctrTitle"/>
          </p:nvPr>
        </p:nvSpPr>
        <p:spPr>
          <a:xfrm>
            <a:off x="6414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20" type="subTitle"/>
          </p:nvPr>
        </p:nvSpPr>
        <p:spPr>
          <a:xfrm>
            <a:off x="814275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hasCustomPrompt="1" idx="21" type="title"/>
          </p:nvPr>
        </p:nvSpPr>
        <p:spPr>
          <a:xfrm>
            <a:off x="925737" y="273828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089475" y="1712986"/>
            <a:ext cx="5795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4"/>
          <p:cNvCxnSpPr/>
          <p:nvPr/>
        </p:nvCxnSpPr>
        <p:spPr>
          <a:xfrm>
            <a:off x="1089475" y="3390061"/>
            <a:ext cx="5795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1">
  <p:cSld name="CUSTOM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hasCustomPrompt="1"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/>
          <p:nvPr>
            <p:ph idx="2" type="ctrTitle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3" name="Google Shape;53;p5"/>
          <p:cNvCxnSpPr/>
          <p:nvPr/>
        </p:nvCxnSpPr>
        <p:spPr>
          <a:xfrm>
            <a:off x="0" y="3079800"/>
            <a:ext cx="4020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3">
  <p:cSld name="CUSTOM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hasCustomPrompt="1" type="title"/>
          </p:nvPr>
        </p:nvSpPr>
        <p:spPr>
          <a:xfrm flipH="1">
            <a:off x="7324862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/>
          <p:nvPr>
            <p:ph idx="2" type="ctrTitle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" type="subTitle"/>
          </p:nvPr>
        </p:nvSpPr>
        <p:spPr>
          <a:xfrm flipH="1">
            <a:off x="5369350" y="31807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8" name="Google Shape;58;p6"/>
          <p:cNvCxnSpPr/>
          <p:nvPr/>
        </p:nvCxnSpPr>
        <p:spPr>
          <a:xfrm rot="10800000">
            <a:off x="5123712" y="3079800"/>
            <a:ext cx="4020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4">
  <p:cSld name="CUSTOM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hasCustomPrompt="1"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/>
          <p:nvPr>
            <p:ph idx="2" type="ctrTitle"/>
          </p:nvPr>
        </p:nvSpPr>
        <p:spPr>
          <a:xfrm flipH="1">
            <a:off x="38291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" type="subTitle"/>
          </p:nvPr>
        </p:nvSpPr>
        <p:spPr>
          <a:xfrm flipH="1">
            <a:off x="5216975" y="29521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3" name="Google Shape;63;p7"/>
          <p:cNvCxnSpPr/>
          <p:nvPr/>
        </p:nvCxnSpPr>
        <p:spPr>
          <a:xfrm>
            <a:off x="7324850" y="-7600"/>
            <a:ext cx="0" cy="5158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6">
  <p:cSld name="CUSTOM_1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hasCustomPrompt="1" type="title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/>
          <p:nvPr>
            <p:ph idx="2" type="ctrTitle"/>
          </p:nvPr>
        </p:nvSpPr>
        <p:spPr>
          <a:xfrm>
            <a:off x="2102537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2109125" y="29521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8" name="Google Shape;68;p8"/>
          <p:cNvCxnSpPr/>
          <p:nvPr/>
        </p:nvCxnSpPr>
        <p:spPr>
          <a:xfrm>
            <a:off x="1901150" y="-7600"/>
            <a:ext cx="0" cy="5158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2">
  <p:cSld name="CUSTOM_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3">
  <p:cSld name="CUSTOM_6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4" name="Google Shape;74;p10"/>
          <p:cNvCxnSpPr/>
          <p:nvPr/>
        </p:nvCxnSpPr>
        <p:spPr>
          <a:xfrm>
            <a:off x="-32325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5.jpg"/><Relationship Id="rId5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mongodb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subTitle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Uno studio di analisi sui film di Netflix</a:t>
            </a:r>
            <a:endParaRPr/>
          </a:p>
        </p:txBody>
      </p:sp>
      <p:sp>
        <p:nvSpPr>
          <p:cNvPr id="121" name="Google Shape;121;p16"/>
          <p:cNvSpPr txBox="1"/>
          <p:nvPr>
            <p:ph type="ctrTitle"/>
          </p:nvPr>
        </p:nvSpPr>
        <p:spPr>
          <a:xfrm flipH="1">
            <a:off x="1144800" y="2646075"/>
            <a:ext cx="30183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“Netflics”</a:t>
            </a:r>
            <a:endParaRPr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575" y="335075"/>
            <a:ext cx="4300148" cy="423104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type="ctrTitle"/>
          </p:nvPr>
        </p:nvSpPr>
        <p:spPr>
          <a:xfrm flipH="1">
            <a:off x="212425" y="4261100"/>
            <a:ext cx="30183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Avolicino Simone 0522500873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Recupito Gilberto 0522500842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Di Dario Dario 	  0522500848</a:t>
            </a:r>
            <a:endParaRPr sz="1400"/>
          </a:p>
        </p:txBody>
      </p:sp>
      <p:sp>
        <p:nvSpPr>
          <p:cNvPr id="124" name="Google Shape;124;p16"/>
          <p:cNvSpPr txBox="1"/>
          <p:nvPr>
            <p:ph type="ctrTitle"/>
          </p:nvPr>
        </p:nvSpPr>
        <p:spPr>
          <a:xfrm flipH="1">
            <a:off x="6338325" y="286300"/>
            <a:ext cx="22983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/>
              <a:t>Basi di Dati II</a:t>
            </a:r>
            <a:endParaRPr sz="4100"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/>
          <p:nvPr/>
        </p:nvSpPr>
        <p:spPr>
          <a:xfrm>
            <a:off x="3973362" y="2914830"/>
            <a:ext cx="1053300" cy="1053300"/>
          </a:xfrm>
          <a:prstGeom prst="ellipse">
            <a:avLst/>
          </a:prstGeom>
          <a:solidFill>
            <a:srgbClr val="FFFFFF">
              <a:alpha val="4308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4708121" y="2318192"/>
            <a:ext cx="1053300" cy="1053300"/>
          </a:xfrm>
          <a:prstGeom prst="ellipse">
            <a:avLst/>
          </a:prstGeom>
          <a:solidFill>
            <a:srgbClr val="00FFFF">
              <a:alpha val="45380"/>
            </a:srgbClr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25"/>
          <p:cNvGrpSpPr/>
          <p:nvPr/>
        </p:nvGrpSpPr>
        <p:grpSpPr>
          <a:xfrm>
            <a:off x="3987947" y="1214193"/>
            <a:ext cx="1053300" cy="1607801"/>
            <a:chOff x="4328997" y="1214193"/>
            <a:chExt cx="1053300" cy="1607801"/>
          </a:xfrm>
        </p:grpSpPr>
        <p:sp>
          <p:nvSpPr>
            <p:cNvPr id="209" name="Google Shape;209;p25"/>
            <p:cNvSpPr/>
            <p:nvPr/>
          </p:nvSpPr>
          <p:spPr>
            <a:xfrm>
              <a:off x="4328997" y="1768693"/>
              <a:ext cx="1053300" cy="1053300"/>
            </a:xfrm>
            <a:prstGeom prst="ellipse">
              <a:avLst/>
            </a:prstGeom>
            <a:solidFill>
              <a:srgbClr val="7337D4">
                <a:alpha val="80770"/>
              </a:srgbClr>
            </a:solidFill>
            <a:ln cap="flat" cmpd="sng" w="28575">
              <a:solidFill>
                <a:srgbClr val="7337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Google Shape;210;p25"/>
            <p:cNvCxnSpPr/>
            <p:nvPr/>
          </p:nvCxnSpPr>
          <p:spPr>
            <a:xfrm rot="10800000">
              <a:off x="4855597" y="1214193"/>
              <a:ext cx="0" cy="545400"/>
            </a:xfrm>
            <a:prstGeom prst="straightConnector1">
              <a:avLst/>
            </a:prstGeom>
            <a:noFill/>
            <a:ln cap="flat" cmpd="sng" w="28575">
              <a:solidFill>
                <a:srgbClr val="7337D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1" name="Google Shape;211;p25"/>
          <p:cNvSpPr/>
          <p:nvPr/>
        </p:nvSpPr>
        <p:spPr>
          <a:xfrm>
            <a:off x="3298995" y="2328599"/>
            <a:ext cx="1053300" cy="1053300"/>
          </a:xfrm>
          <a:prstGeom prst="ellipse">
            <a:avLst/>
          </a:prstGeom>
          <a:solidFill>
            <a:srgbClr val="11E4C1">
              <a:alpha val="60000"/>
            </a:srgbClr>
          </a:solidFill>
          <a:ln cap="flat" cmpd="sng" w="2857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TECNOLOGIE UTILIZZATE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4610325" y="1190900"/>
            <a:ext cx="2045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Eclipse Enterprise Edition</a:t>
            </a:r>
            <a:endParaRPr sz="16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094" y="1962800"/>
            <a:ext cx="689425" cy="6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6335025" y="2652225"/>
            <a:ext cx="2045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Tomcat V9.0</a:t>
            </a:r>
            <a:endParaRPr sz="16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619900" y="2652225"/>
            <a:ext cx="2045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JAVA</a:t>
            </a:r>
            <a:endParaRPr sz="16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525" y="2578087"/>
            <a:ext cx="779350" cy="5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2307200" y="4230725"/>
            <a:ext cx="2045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MongoDB Library</a:t>
            </a:r>
            <a:endParaRPr sz="16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5">
            <a:alphaModFix/>
          </a:blip>
          <a:srcRect b="0" l="0" r="51716" t="0"/>
          <a:stretch/>
        </p:blipFill>
        <p:spPr>
          <a:xfrm>
            <a:off x="3464200" y="2390175"/>
            <a:ext cx="689426" cy="7993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5"/>
          <p:cNvCxnSpPr/>
          <p:nvPr/>
        </p:nvCxnSpPr>
        <p:spPr>
          <a:xfrm rot="10800000">
            <a:off x="5761345" y="2855209"/>
            <a:ext cx="4548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5"/>
          <p:cNvCxnSpPr/>
          <p:nvPr/>
        </p:nvCxnSpPr>
        <p:spPr>
          <a:xfrm rot="10800000">
            <a:off x="4499808" y="3968130"/>
            <a:ext cx="0" cy="545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5"/>
          <p:cNvCxnSpPr>
            <a:stCxn id="211" idx="2"/>
          </p:cNvCxnSpPr>
          <p:nvPr/>
        </p:nvCxnSpPr>
        <p:spPr>
          <a:xfrm rot="10800000">
            <a:off x="2844195" y="2855249"/>
            <a:ext cx="454800" cy="0"/>
          </a:xfrm>
          <a:prstGeom prst="straightConnector1">
            <a:avLst/>
          </a:prstGeom>
          <a:noFill/>
          <a:ln cap="flat" cmpd="sng" w="28575">
            <a:solidFill>
              <a:srgbClr val="11E4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805" y="3031550"/>
            <a:ext cx="779350" cy="7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STRATEGY MVC</a:t>
            </a:r>
            <a:endParaRPr/>
          </a:p>
        </p:txBody>
      </p:sp>
      <p:cxnSp>
        <p:nvCxnSpPr>
          <p:cNvPr id="229" name="Google Shape;229;p26"/>
          <p:cNvCxnSpPr>
            <a:stCxn id="230" idx="4"/>
            <a:endCxn id="231" idx="0"/>
          </p:cNvCxnSpPr>
          <p:nvPr/>
        </p:nvCxnSpPr>
        <p:spPr>
          <a:xfrm>
            <a:off x="3733499" y="2299974"/>
            <a:ext cx="835800" cy="389100"/>
          </a:xfrm>
          <a:prstGeom prst="straightConnector1">
            <a:avLst/>
          </a:prstGeom>
          <a:noFill/>
          <a:ln cap="flat" cmpd="sng" w="28575">
            <a:solidFill>
              <a:srgbClr val="11E4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6"/>
          <p:cNvCxnSpPr>
            <a:stCxn id="231" idx="0"/>
            <a:endCxn id="233" idx="4"/>
          </p:cNvCxnSpPr>
          <p:nvPr/>
        </p:nvCxnSpPr>
        <p:spPr>
          <a:xfrm flipH="1" rot="10800000">
            <a:off x="4569179" y="2299839"/>
            <a:ext cx="970500" cy="389100"/>
          </a:xfrm>
          <a:prstGeom prst="straightConnector1">
            <a:avLst/>
          </a:prstGeom>
          <a:noFill/>
          <a:ln cap="flat" cmpd="sng" w="28575">
            <a:solidFill>
              <a:srgbClr val="7337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6"/>
          <p:cNvSpPr/>
          <p:nvPr/>
        </p:nvSpPr>
        <p:spPr>
          <a:xfrm>
            <a:off x="5121758" y="1464174"/>
            <a:ext cx="835800" cy="835800"/>
          </a:xfrm>
          <a:prstGeom prst="ellipse">
            <a:avLst/>
          </a:prstGeom>
          <a:solidFill>
            <a:srgbClr val="FFFFFF">
              <a:alpha val="4308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3315599" y="1464174"/>
            <a:ext cx="835800" cy="835800"/>
          </a:xfrm>
          <a:prstGeom prst="ellipse">
            <a:avLst/>
          </a:prstGeom>
          <a:solidFill>
            <a:srgbClr val="11E4C1">
              <a:alpha val="60000"/>
            </a:srgbClr>
          </a:solidFill>
          <a:ln cap="flat" cmpd="sng" w="2857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4151279" y="2688939"/>
            <a:ext cx="835800" cy="835800"/>
          </a:xfrm>
          <a:prstGeom prst="ellipse">
            <a:avLst/>
          </a:prstGeom>
          <a:solidFill>
            <a:srgbClr val="7337D4">
              <a:alpha val="80770"/>
            </a:srgbClr>
          </a:solidFill>
          <a:ln cap="flat" cmpd="sng" w="28575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26"/>
          <p:cNvGrpSpPr/>
          <p:nvPr/>
        </p:nvGrpSpPr>
        <p:grpSpPr>
          <a:xfrm>
            <a:off x="5408912" y="1752030"/>
            <a:ext cx="261496" cy="260090"/>
            <a:chOff x="-3854375" y="2046625"/>
            <a:chExt cx="293025" cy="291450"/>
          </a:xfrm>
        </p:grpSpPr>
        <p:sp>
          <p:nvSpPr>
            <p:cNvPr id="235" name="Google Shape;235;p26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26"/>
          <p:cNvGrpSpPr/>
          <p:nvPr/>
        </p:nvGrpSpPr>
        <p:grpSpPr>
          <a:xfrm>
            <a:off x="4439129" y="2976459"/>
            <a:ext cx="260090" cy="260782"/>
            <a:chOff x="-1333200" y="2770450"/>
            <a:chExt cx="291450" cy="292225"/>
          </a:xfrm>
        </p:grpSpPr>
        <p:sp>
          <p:nvSpPr>
            <p:cNvPr id="238" name="Google Shape;238;p26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6"/>
          <p:cNvGrpSpPr/>
          <p:nvPr/>
        </p:nvGrpSpPr>
        <p:grpSpPr>
          <a:xfrm>
            <a:off x="3602047" y="1750974"/>
            <a:ext cx="262901" cy="262209"/>
            <a:chOff x="-4570325" y="2405775"/>
            <a:chExt cx="294600" cy="293825"/>
          </a:xfrm>
        </p:grpSpPr>
        <p:sp>
          <p:nvSpPr>
            <p:cNvPr id="241" name="Google Shape;241;p26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6"/>
          <p:cNvSpPr txBox="1"/>
          <p:nvPr/>
        </p:nvSpPr>
        <p:spPr>
          <a:xfrm>
            <a:off x="3748500" y="3683700"/>
            <a:ext cx="1689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CONTROLLER</a:t>
            </a:r>
            <a:endParaRPr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5438100" y="1591750"/>
            <a:ext cx="20451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VIEW</a:t>
            </a:r>
            <a:br>
              <a:rPr lang="es" sz="10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1704150" y="1644325"/>
            <a:ext cx="1345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MODEL  </a:t>
            </a:r>
            <a:endParaRPr sz="16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491450" y="1901425"/>
            <a:ext cx="168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Connessione</a:t>
            </a:r>
            <a:endParaRPr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Dao</a:t>
            </a:r>
            <a:endParaRPr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3721800" y="3985625"/>
            <a:ext cx="1743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Servlet</a:t>
            </a:r>
            <a:endParaRPr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JavaScript</a:t>
            </a:r>
            <a:endParaRPr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6150900" y="1901425"/>
            <a:ext cx="619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JSP</a:t>
            </a:r>
            <a:br>
              <a:rPr lang="es" sz="12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</a:br>
            <a:endParaRPr sz="12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page Index.jsp</a:t>
            </a:r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75" y="1192600"/>
            <a:ext cx="4210225" cy="193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417" y="2720925"/>
            <a:ext cx="4354558" cy="19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page Movies.jsp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b="0" l="12924" r="14951" t="0"/>
          <a:stretch/>
        </p:blipFill>
        <p:spPr>
          <a:xfrm>
            <a:off x="315750" y="1461200"/>
            <a:ext cx="3860826" cy="247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075" y="309646"/>
            <a:ext cx="4661227" cy="21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075" y="2566325"/>
            <a:ext cx="4731527" cy="213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page Analysis.jsp</a:t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25" y="188534"/>
            <a:ext cx="4659299" cy="214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950" y="1434350"/>
            <a:ext cx="4404051" cy="201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75" y="2905447"/>
            <a:ext cx="4659301" cy="2077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idx="2" type="ctrTitle"/>
          </p:nvPr>
        </p:nvSpPr>
        <p:spPr>
          <a:xfrm flipH="1">
            <a:off x="40577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QUERY STRATEGICHE</a:t>
            </a:r>
            <a:endParaRPr sz="4000"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0849" y="915225"/>
            <a:ext cx="3806551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>
            <p:ph type="title"/>
          </p:nvPr>
        </p:nvSpPr>
        <p:spPr>
          <a:xfrm flipH="1">
            <a:off x="7324862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3371625" y="2713500"/>
            <a:ext cx="583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CRUD</a:t>
            </a:r>
            <a:endParaRPr/>
          </a:p>
        </p:txBody>
      </p:sp>
      <p:sp>
        <p:nvSpPr>
          <p:cNvPr id="285" name="Google Shape;285;p31"/>
          <p:cNvSpPr txBox="1"/>
          <p:nvPr/>
        </p:nvSpPr>
        <p:spPr>
          <a:xfrm>
            <a:off x="390025" y="1462600"/>
            <a:ext cx="7812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Le operazioni CRUD che si possono effettuare tramite MongoDB sono:</a:t>
            </a:r>
            <a:endParaRPr sz="17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-118750" y="2520413"/>
            <a:ext cx="1633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INSERT</a:t>
            </a:r>
            <a:endParaRPr sz="17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-118750" y="3897650"/>
            <a:ext cx="1633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UPDATE</a:t>
            </a:r>
            <a:endParaRPr sz="17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4379575" y="2536000"/>
            <a:ext cx="1633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REMOVE</a:t>
            </a:r>
            <a:endParaRPr sz="17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4379575" y="3897638"/>
            <a:ext cx="1633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FIND</a:t>
            </a:r>
            <a:endParaRPr sz="17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 rotWithShape="1">
          <a:blip r:embed="rId3">
            <a:alphaModFix/>
          </a:blip>
          <a:srcRect b="0" l="5204" r="0" t="0"/>
          <a:stretch/>
        </p:blipFill>
        <p:spPr>
          <a:xfrm>
            <a:off x="5715825" y="2393325"/>
            <a:ext cx="26503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686" y="3739990"/>
            <a:ext cx="3032889" cy="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663" y="2450478"/>
            <a:ext cx="238125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825" y="3801128"/>
            <a:ext cx="300037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QUERY DoRetrieveAll()</a:t>
            </a:r>
            <a:endParaRPr/>
          </a:p>
        </p:txBody>
      </p:sp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 b="0" l="0" r="0" t="12434"/>
          <a:stretch/>
        </p:blipFill>
        <p:spPr>
          <a:xfrm>
            <a:off x="185900" y="1683350"/>
            <a:ext cx="5124450" cy="30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 rotWithShape="1">
          <a:blip r:embed="rId4">
            <a:alphaModFix/>
          </a:blip>
          <a:srcRect b="91301" l="0" r="0" t="0"/>
          <a:stretch/>
        </p:blipFill>
        <p:spPr>
          <a:xfrm>
            <a:off x="185900" y="1380925"/>
            <a:ext cx="5124450" cy="3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5453700" y="2221300"/>
            <a:ext cx="36903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La query restituisce tutti i film.</a:t>
            </a:r>
            <a:endParaRPr b="1" sz="17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QUERY DoRetrieveFilm()</a:t>
            </a:r>
            <a:endParaRPr/>
          </a:p>
        </p:txBody>
      </p:sp>
      <p:grpSp>
        <p:nvGrpSpPr>
          <p:cNvPr id="307" name="Google Shape;307;p33"/>
          <p:cNvGrpSpPr/>
          <p:nvPr/>
        </p:nvGrpSpPr>
        <p:grpSpPr>
          <a:xfrm>
            <a:off x="3907850" y="1286575"/>
            <a:ext cx="4414575" cy="3346575"/>
            <a:chOff x="3907850" y="1286575"/>
            <a:chExt cx="4414575" cy="3346575"/>
          </a:xfrm>
        </p:grpSpPr>
        <p:pic>
          <p:nvPicPr>
            <p:cNvPr id="308" name="Google Shape;30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7850" y="1286575"/>
              <a:ext cx="4414575" cy="334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3"/>
            <p:cNvSpPr/>
            <p:nvPr/>
          </p:nvSpPr>
          <p:spPr>
            <a:xfrm>
              <a:off x="3911788" y="1863409"/>
              <a:ext cx="4406700" cy="17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3"/>
          <p:cNvSpPr txBox="1"/>
          <p:nvPr/>
        </p:nvSpPr>
        <p:spPr>
          <a:xfrm>
            <a:off x="682550" y="2048575"/>
            <a:ext cx="3010500" cy="3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Utilizzando questa query, a cui viene passato un “id” di un film, la query restituisce un Film con quell’id.</a:t>
            </a:r>
            <a:endParaRPr sz="19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ctrTitle"/>
          </p:nvPr>
        </p:nvSpPr>
        <p:spPr>
          <a:xfrm>
            <a:off x="5680675" y="134800"/>
            <a:ext cx="28434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QUERY FindBy()</a:t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25" y="446538"/>
            <a:ext cx="4265875" cy="42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380725" y="1036025"/>
            <a:ext cx="4266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5167925" y="1797000"/>
            <a:ext cx="3010500" cy="3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La query aggiunge dinamicamente i parametri di ricerca...</a:t>
            </a:r>
            <a:endParaRPr sz="19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idx="15" type="ctrTitle"/>
          </p:nvPr>
        </p:nvSpPr>
        <p:spPr>
          <a:xfrm rot="-5400000">
            <a:off x="6378350" y="15837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30" name="Google Shape;130;p17"/>
          <p:cNvSpPr txBox="1"/>
          <p:nvPr>
            <p:ph idx="2" type="title"/>
          </p:nvPr>
        </p:nvSpPr>
        <p:spPr>
          <a:xfrm>
            <a:off x="3110412" y="10591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17"/>
          <p:cNvSpPr txBox="1"/>
          <p:nvPr>
            <p:ph idx="5" type="title"/>
          </p:nvPr>
        </p:nvSpPr>
        <p:spPr>
          <a:xfrm>
            <a:off x="3110412" y="273828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17"/>
          <p:cNvSpPr txBox="1"/>
          <p:nvPr>
            <p:ph idx="8" type="title"/>
          </p:nvPr>
        </p:nvSpPr>
        <p:spPr>
          <a:xfrm>
            <a:off x="5259862" y="10591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33" name="Google Shape;133;p17"/>
          <p:cNvSpPr txBox="1"/>
          <p:nvPr>
            <p:ph idx="14" type="title"/>
          </p:nvPr>
        </p:nvSpPr>
        <p:spPr>
          <a:xfrm>
            <a:off x="5259862" y="273828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134" name="Google Shape;134;p17"/>
          <p:cNvSpPr txBox="1"/>
          <p:nvPr>
            <p:ph idx="6" type="ctrTitle"/>
          </p:nvPr>
        </p:nvSpPr>
        <p:spPr>
          <a:xfrm>
            <a:off x="4975625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APPLICATION</a:t>
            </a:r>
            <a:endParaRPr/>
          </a:p>
        </p:txBody>
      </p:sp>
      <p:sp>
        <p:nvSpPr>
          <p:cNvPr id="135" name="Google Shape;135;p17"/>
          <p:cNvSpPr txBox="1"/>
          <p:nvPr>
            <p:ph idx="9" type="ctrTitle"/>
          </p:nvPr>
        </p:nvSpPr>
        <p:spPr>
          <a:xfrm>
            <a:off x="49755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136" name="Google Shape;136;p17"/>
          <p:cNvSpPr txBox="1"/>
          <p:nvPr>
            <p:ph idx="16" type="ctrTitle"/>
          </p:nvPr>
        </p:nvSpPr>
        <p:spPr>
          <a:xfrm>
            <a:off x="606175" y="1575950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COS’È NETFLICS</a:t>
            </a:r>
            <a:endParaRPr sz="200"/>
          </a:p>
        </p:txBody>
      </p:sp>
      <p:sp>
        <p:nvSpPr>
          <p:cNvPr id="137" name="Google Shape;137;p17"/>
          <p:cNvSpPr txBox="1"/>
          <p:nvPr>
            <p:ph idx="18" type="title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38" name="Google Shape;138;p17"/>
          <p:cNvSpPr txBox="1"/>
          <p:nvPr>
            <p:ph idx="19" type="ctrTitle"/>
          </p:nvPr>
        </p:nvSpPr>
        <p:spPr>
          <a:xfrm>
            <a:off x="6414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QUERY STRATEGICHE</a:t>
            </a:r>
            <a:endParaRPr/>
          </a:p>
        </p:txBody>
      </p:sp>
      <p:sp>
        <p:nvSpPr>
          <p:cNvPr id="139" name="Google Shape;139;p17"/>
          <p:cNvSpPr txBox="1"/>
          <p:nvPr>
            <p:ph idx="21" type="title"/>
          </p:nvPr>
        </p:nvSpPr>
        <p:spPr>
          <a:xfrm>
            <a:off x="925737" y="273828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40" name="Google Shape;140;p17"/>
          <p:cNvSpPr txBox="1"/>
          <p:nvPr>
            <p:ph type="ctrTitle"/>
          </p:nvPr>
        </p:nvSpPr>
        <p:spPr>
          <a:xfrm>
            <a:off x="2825950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 E MONGO DB</a:t>
            </a:r>
            <a:endParaRPr/>
          </a:p>
        </p:txBody>
      </p:sp>
      <p:sp>
        <p:nvSpPr>
          <p:cNvPr id="141" name="Google Shape;141;p17"/>
          <p:cNvSpPr txBox="1"/>
          <p:nvPr>
            <p:ph idx="3" type="ctrTitle"/>
          </p:nvPr>
        </p:nvSpPr>
        <p:spPr>
          <a:xfrm>
            <a:off x="2826162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RISULTATI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QUERY FindBy()</a:t>
            </a:r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9" y="134800"/>
            <a:ext cx="3644950" cy="43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 rotWithShape="1">
          <a:blip r:embed="rId4">
            <a:alphaModFix/>
          </a:blip>
          <a:srcRect b="9869" l="0" r="0" t="71273"/>
          <a:stretch/>
        </p:blipFill>
        <p:spPr>
          <a:xfrm>
            <a:off x="249600" y="4489100"/>
            <a:ext cx="3644950" cy="4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 txBox="1"/>
          <p:nvPr/>
        </p:nvSpPr>
        <p:spPr>
          <a:xfrm>
            <a:off x="5123250" y="1944000"/>
            <a:ext cx="30000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 ...combinandole tramite “AND” di condizioni.</a:t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249575" y="2559550"/>
            <a:ext cx="3645000" cy="1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QUERY doRetrieveGroupByResearch()</a:t>
            </a:r>
            <a:endParaRPr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0" y="1868450"/>
            <a:ext cx="8875400" cy="19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QUERY doRetrieveCount()</a:t>
            </a:r>
            <a:endParaRPr/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1729800"/>
            <a:ext cx="8839199" cy="216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QUERY </a:t>
            </a:r>
            <a:r>
              <a:rPr lang="es"/>
              <a:t>CreateIndex()</a:t>
            </a:r>
            <a:endParaRPr/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25" y="1259800"/>
            <a:ext cx="59531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450" y="1799575"/>
            <a:ext cx="3605550" cy="3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825" y="2976275"/>
            <a:ext cx="4553875" cy="10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idx="2" type="ctrTitle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RISULTATI</a:t>
            </a:r>
            <a:endParaRPr/>
          </a:p>
        </p:txBody>
      </p:sp>
      <p:pic>
        <p:nvPicPr>
          <p:cNvPr id="353" name="Google Shape;3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650" y="1035450"/>
            <a:ext cx="4346149" cy="32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>
            <p:ph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RISULTATO: A quale pubblico è più adatto Netflix?</a:t>
            </a:r>
            <a:endParaRPr/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900"/>
            <a:ext cx="5649402" cy="38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0"/>
          <p:cNvSpPr txBox="1"/>
          <p:nvPr/>
        </p:nvSpPr>
        <p:spPr>
          <a:xfrm>
            <a:off x="5996675" y="1547925"/>
            <a:ext cx="3022800" cy="30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RQ 1: Per quale pubblico è più adatto Netflix?</a:t>
            </a:r>
            <a:endParaRPr sz="16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Abbiamo ottenuto la risposta alla nostra RQ 1 creando un grafico a torta, nel quale sono conteggiati tutti i film e le serie Tv aventi i Parental Control come nella legenda.</a:t>
            </a:r>
            <a:endParaRPr sz="16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Netflix, risulta essere più adatto alle persone aventi più di 17 anni.</a:t>
            </a:r>
            <a:endParaRPr sz="16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RISULTATO: Quanti film sono stati rilasciati ogni anno?</a:t>
            </a:r>
            <a:endParaRPr/>
          </a:p>
        </p:txBody>
      </p:sp>
      <p:pic>
        <p:nvPicPr>
          <p:cNvPr id="367" name="Google Shape;3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900"/>
            <a:ext cx="4624043" cy="38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 txBox="1"/>
          <p:nvPr/>
        </p:nvSpPr>
        <p:spPr>
          <a:xfrm>
            <a:off x="5177475" y="1265900"/>
            <a:ext cx="35382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RQ 2: In quale anno sono stati prodotti più film? </a:t>
            </a:r>
            <a:endParaRPr sz="17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Abbiamo ottenuto la risposta alla nostra RQ 2 creando un grafico Cartesiano, dove sull’asse-y sono specificati i conteggi dei film, mentre sull’asse-x il range degli anni in cui sono stati prodotti i film.</a:t>
            </a:r>
            <a:endParaRPr sz="17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L’anno che ha fatto segnare il maggior numero di rilasci è il 2018.</a:t>
            </a:r>
            <a:endParaRPr sz="17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type="ctrTitle"/>
          </p:nvPr>
        </p:nvSpPr>
        <p:spPr>
          <a:xfrm>
            <a:off x="241725" y="134800"/>
            <a:ext cx="87696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RISULTATO: Comparare paesi per scoprire in quale sono stati girati più film</a:t>
            </a:r>
            <a:endParaRPr/>
          </a:p>
        </p:txBody>
      </p:sp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900"/>
            <a:ext cx="4620123" cy="38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/>
          <p:nvPr/>
        </p:nvSpPr>
        <p:spPr>
          <a:xfrm>
            <a:off x="5103200" y="1222075"/>
            <a:ext cx="39162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RQ3:</a:t>
            </a:r>
            <a:r>
              <a:rPr lang="es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In quale/i paese/i sono stati prodotti più Film?</a:t>
            </a:r>
            <a:endParaRPr sz="15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Il grafico mostra come sia possibile confrontare un massimo di 3 paesi per conoscere per quanti film è stato paese di produzione.</a:t>
            </a:r>
            <a:endParaRPr sz="15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Nel grafico possiamo vedere che mettendo a confronto l’Italia, il Regno Unito e gli Stati Uniti D’America, quest’ultimo risulti essere il paese con con ben 2610 film, circa 2000 in più rispetto al Regno Unito.</a:t>
            </a:r>
            <a:endParaRPr sz="15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075" y="1941038"/>
            <a:ext cx="2051699" cy="20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>
            <p:ph type="ctrTitle"/>
          </p:nvPr>
        </p:nvSpPr>
        <p:spPr>
          <a:xfrm>
            <a:off x="4285300" y="1346613"/>
            <a:ext cx="8736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RECUPITO GILBERTO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382" name="Google Shape;382;p43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TEAM</a:t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 rot="10800000">
            <a:off x="3710325" y="1931300"/>
            <a:ext cx="2065200" cy="2071200"/>
          </a:xfrm>
          <a:prstGeom prst="rect">
            <a:avLst/>
          </a:prstGeom>
          <a:solidFill>
            <a:srgbClr val="00FFFF">
              <a:alpha val="2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3"/>
          <p:cNvPicPr preferRelativeResize="0"/>
          <p:nvPr/>
        </p:nvPicPr>
        <p:blipFill rotWithShape="1">
          <a:blip r:embed="rId4">
            <a:alphaModFix/>
          </a:blip>
          <a:srcRect b="6757" l="46858" r="12528" t="29368"/>
          <a:stretch/>
        </p:blipFill>
        <p:spPr>
          <a:xfrm rot="-5400000">
            <a:off x="908486" y="1875650"/>
            <a:ext cx="2032775" cy="211739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3"/>
          <p:cNvSpPr/>
          <p:nvPr/>
        </p:nvSpPr>
        <p:spPr>
          <a:xfrm rot="10800000">
            <a:off x="856750" y="1917875"/>
            <a:ext cx="2124600" cy="2030400"/>
          </a:xfrm>
          <a:prstGeom prst="rect">
            <a:avLst/>
          </a:prstGeom>
          <a:solidFill>
            <a:srgbClr val="37A8D4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3725" y="1927788"/>
            <a:ext cx="2043729" cy="20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 txBox="1"/>
          <p:nvPr>
            <p:ph type="ctrTitle"/>
          </p:nvPr>
        </p:nvSpPr>
        <p:spPr>
          <a:xfrm>
            <a:off x="429750" y="1427150"/>
            <a:ext cx="9294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AVOLICINO SIMONE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388" name="Google Shape;388;p43"/>
          <p:cNvSpPr/>
          <p:nvPr/>
        </p:nvSpPr>
        <p:spPr>
          <a:xfrm rot="10800000">
            <a:off x="6493725" y="1925263"/>
            <a:ext cx="2051700" cy="2031900"/>
          </a:xfrm>
          <a:prstGeom prst="rect">
            <a:avLst/>
          </a:prstGeom>
          <a:solidFill>
            <a:srgbClr val="00FFFF">
              <a:alpha val="273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3"/>
          <p:cNvSpPr txBox="1"/>
          <p:nvPr>
            <p:ph idx="4294967295" type="ctrTitle"/>
          </p:nvPr>
        </p:nvSpPr>
        <p:spPr>
          <a:xfrm>
            <a:off x="7934599" y="1512475"/>
            <a:ext cx="8736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DI DARIO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DARIO</a:t>
            </a:r>
            <a:endParaRPr sz="180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idx="2" type="ctrTitle"/>
          </p:nvPr>
        </p:nvSpPr>
        <p:spPr>
          <a:xfrm flipH="1">
            <a:off x="5006375" y="1320400"/>
            <a:ext cx="2117100" cy="17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DEMO</a:t>
            </a:r>
            <a:endParaRPr/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00" y="1040000"/>
            <a:ext cx="3500699" cy="30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>
            <p:ph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2" type="ctrTitle"/>
          </p:nvPr>
        </p:nvSpPr>
        <p:spPr>
          <a:xfrm>
            <a:off x="1868250" y="2540050"/>
            <a:ext cx="4384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COS’</a:t>
            </a:r>
            <a:r>
              <a:rPr lang="es">
                <a:solidFill>
                  <a:srgbClr val="FFFFFF"/>
                </a:solidFill>
              </a:rPr>
              <a:t>È</a:t>
            </a:r>
            <a:r>
              <a:rPr lang="es"/>
              <a:t> NETFLICS ?</a:t>
            </a:r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38" y="659713"/>
            <a:ext cx="3875624" cy="39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49" name="Google Shape;149;p18"/>
          <p:cNvSpPr txBox="1"/>
          <p:nvPr>
            <p:ph idx="1" type="subTitle"/>
          </p:nvPr>
        </p:nvSpPr>
        <p:spPr>
          <a:xfrm>
            <a:off x="511900" y="3180775"/>
            <a:ext cx="4741200" cy="13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“Netflics” è una Web Application che funge da wiki con i film e serie Tv offerte dal colosso Americano Netflix. Fornisce informazioni grafiche e analitiche relative 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pubblico, anno di rilascio dei film e paesi di produzione. 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 flipH="1">
            <a:off x="1144850" y="2646075"/>
            <a:ext cx="3394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GRAZIE PER L’ATTENZIONE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OBIETTIVO</a:t>
            </a:r>
            <a:endParaRPr sz="1800"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Uno dei nostri scopi di progetto tramite, tramite l’uso di query specifiche, rispondere alle seguenti </a:t>
            </a:r>
            <a:r>
              <a:rPr b="1" lang="es" sz="1400"/>
              <a:t>Research Questions</a:t>
            </a:r>
            <a:r>
              <a:rPr lang="es" sz="1400"/>
              <a:t>.</a:t>
            </a:r>
            <a:endParaRPr sz="1400"/>
          </a:p>
        </p:txBody>
      </p:sp>
      <p:sp>
        <p:nvSpPr>
          <p:cNvPr id="156" name="Google Shape;156;p19"/>
          <p:cNvSpPr txBox="1"/>
          <p:nvPr>
            <p:ph idx="2" type="subTitle"/>
          </p:nvPr>
        </p:nvSpPr>
        <p:spPr>
          <a:xfrm>
            <a:off x="4794050" y="3050500"/>
            <a:ext cx="27972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/>
              <a:t>RQ 1: </a:t>
            </a:r>
            <a:r>
              <a:rPr lang="es" sz="1300"/>
              <a:t>Per quale pubblico è più adatto Netflix?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/>
              <a:t>RQ 2: </a:t>
            </a:r>
            <a:r>
              <a:rPr lang="es" sz="1300"/>
              <a:t>In quale anno sono stati prodotti più film?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/>
              <a:t>RQ 3 : </a:t>
            </a:r>
            <a:r>
              <a:rPr lang="es" sz="1300"/>
              <a:t>In quale/i paese/i sono stati prodotti più Film?</a:t>
            </a:r>
            <a:endParaRPr sz="1300"/>
          </a:p>
        </p:txBody>
      </p:sp>
      <p:sp>
        <p:nvSpPr>
          <p:cNvPr id="157" name="Google Shape;157;p19"/>
          <p:cNvSpPr txBox="1"/>
          <p:nvPr>
            <p:ph idx="3" type="ctrTitle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RESEARCH QUESTIONS</a:t>
            </a:r>
            <a:endParaRPr sz="1800"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sp>
        <p:nvSpPr>
          <p:cNvPr id="158" name="Google Shape;158;p19"/>
          <p:cNvSpPr txBox="1"/>
          <p:nvPr>
            <p:ph idx="4294967295" type="sldNum"/>
          </p:nvPr>
        </p:nvSpPr>
        <p:spPr>
          <a:xfrm>
            <a:off x="8307994" y="4522465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" name="Google Shape;159;p19"/>
          <p:cNvSpPr txBox="1"/>
          <p:nvPr>
            <p:ph idx="4" type="ctrTitle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OBIETTIVI E RQ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3797721" y="2192472"/>
            <a:ext cx="483361" cy="447114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4916071" y="2192480"/>
            <a:ext cx="483374" cy="447111"/>
          </a:xfrm>
          <a:custGeom>
            <a:rect b="b" l="l" r="r" t="t"/>
            <a:pathLst>
              <a:path extrusionOk="0" h="11280" w="12067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idx="2" type="ctrTitle"/>
          </p:nvPr>
        </p:nvSpPr>
        <p:spPr>
          <a:xfrm flipH="1">
            <a:off x="38291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 E MONGO DB</a:t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b="4345" l="13539" r="0" t="1994"/>
          <a:stretch/>
        </p:blipFill>
        <p:spPr>
          <a:xfrm>
            <a:off x="0" y="-28340"/>
            <a:ext cx="3627801" cy="5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386" y="214875"/>
            <a:ext cx="1512525" cy="15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450975" y="1352900"/>
            <a:ext cx="81420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Il dataset utilizzato è stato fornito dalla piattaforma Kaggle, in formato .csv che vanta circa 12 attributi atti a descrivere:</a:t>
            </a:r>
            <a:endParaRPr sz="24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6037475" y="2315700"/>
            <a:ext cx="2827800" cy="24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CATEGORY</a:t>
            </a:r>
            <a:endParaRPr sz="28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CAST</a:t>
            </a:r>
            <a:endParaRPr sz="2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COUNTRY</a:t>
            </a:r>
            <a:endParaRPr sz="28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DESCRIPTION</a:t>
            </a:r>
            <a:endParaRPr sz="2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979575" y="2315800"/>
            <a:ext cx="2774100" cy="24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DATE_ADDED</a:t>
            </a:r>
            <a:endParaRPr sz="28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RELEASE YEAR</a:t>
            </a:r>
            <a:endParaRPr sz="28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RATING</a:t>
            </a:r>
            <a:endParaRPr sz="2800">
              <a:solidFill>
                <a:schemeClr val="l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chemeClr val="lt1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DURATION</a:t>
            </a:r>
            <a:endParaRPr sz="2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219400" y="2315800"/>
            <a:ext cx="2596200" cy="24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SHOW_ID</a:t>
            </a:r>
            <a:endParaRPr sz="2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TYPE</a:t>
            </a:r>
            <a:endParaRPr sz="2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TITLE</a:t>
            </a:r>
            <a:endParaRPr sz="2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ExtraCondensed SemiBold"/>
              <a:buChar char="●"/>
            </a:pPr>
            <a:r>
              <a:rPr lang="es" sz="2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DIRECTOR</a:t>
            </a:r>
            <a:endParaRPr sz="42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ctrTitle"/>
          </p:nvPr>
        </p:nvSpPr>
        <p:spPr>
          <a:xfrm>
            <a:off x="108125" y="2954500"/>
            <a:ext cx="8003400" cy="18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FFFFFF"/>
                </a:solidFill>
              </a:rPr>
              <a:t>MongoDB, offre la modellazione </a:t>
            </a:r>
            <a:r>
              <a:rPr lang="es" sz="1650"/>
              <a:t>di </a:t>
            </a:r>
            <a:r>
              <a:rPr lang="es" sz="1650">
                <a:solidFill>
                  <a:srgbClr val="FFFFFF"/>
                </a:solidFill>
              </a:rPr>
              <a:t>collezioni e documenti json che automaticamente saranno convertiti in oggetti da tutti i linguaggi di programmazione, permettendo agli sviluppatori di concentrarsi nello sviluppo del codice applicativo</a:t>
            </a:r>
            <a:r>
              <a:rPr lang="es" sz="1650"/>
              <a:t> senza preoccuparsi</a:t>
            </a:r>
            <a:r>
              <a:rPr lang="es" sz="1650">
                <a:solidFill>
                  <a:srgbClr val="FFFFFF"/>
                </a:solidFill>
              </a:rPr>
              <a:t> di organizza</a:t>
            </a:r>
            <a:r>
              <a:rPr lang="es" sz="1650"/>
              <a:t>re</a:t>
            </a:r>
            <a:r>
              <a:rPr lang="es" sz="1650">
                <a:solidFill>
                  <a:srgbClr val="FFFFFF"/>
                </a:solidFill>
              </a:rPr>
              <a:t> i dati in modo strutturato e </a:t>
            </a:r>
            <a:r>
              <a:rPr lang="es" sz="1650"/>
              <a:t>del </a:t>
            </a:r>
            <a:r>
              <a:rPr lang="es" sz="1650">
                <a:solidFill>
                  <a:srgbClr val="FFFFFF"/>
                </a:solidFill>
              </a:rPr>
              <a:t> mapping tra database ed oggetti dell’applicativo a differenza dei database relazionali</a:t>
            </a:r>
            <a:r>
              <a:rPr lang="es" sz="1350">
                <a:solidFill>
                  <a:srgbClr val="FFFFFF"/>
                </a:solidFill>
              </a:rPr>
              <a:t>.</a:t>
            </a:r>
            <a:r>
              <a:rPr lang="es" sz="1350"/>
              <a:t> I</a:t>
            </a:r>
            <a:r>
              <a:rPr lang="es" sz="1650">
                <a:solidFill>
                  <a:schemeClr val="lt1"/>
                </a:solidFill>
              </a:rPr>
              <a:t>l fatto di poter disporre di un oggetto JSON, permette una rapida manipolazione delle informazioni vista la notevole disponibilità di librerie per questo scopo.</a:t>
            </a:r>
            <a:endParaRPr sz="16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</p:txBody>
      </p:sp>
      <p:sp>
        <p:nvSpPr>
          <p:cNvPr id="184" name="Google Shape;184;p22"/>
          <p:cNvSpPr txBox="1"/>
          <p:nvPr/>
        </p:nvSpPr>
        <p:spPr>
          <a:xfrm>
            <a:off x="108125" y="1089800"/>
            <a:ext cx="8716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50">
                <a:solidFill>
                  <a:srgbClr val="FFFFFF"/>
                </a:solidFill>
                <a:uFill>
                  <a:noFill/>
                </a:u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  <a:hlinkClick r:id="rId3"/>
              </a:rPr>
              <a:t>MongoDB</a:t>
            </a:r>
            <a:r>
              <a:rPr lang="es" sz="195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 è un database NoSQL, che fornisce un nuovo approccio nell’organizzazione e gestione dei dati.</a:t>
            </a:r>
            <a:endParaRPr sz="195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5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MongoDB è in grado di coprire la quasi totalità delle esigenze svolte dai database relazionali garantendo migliori performance, una maggiore scalabilità ed un’attività di sviluppo più veloce ed agile rispetto ai database tradizionali.</a:t>
            </a:r>
            <a:endParaRPr sz="23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185" name="Google Shape;185;p2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MONGO DB </a:t>
            </a:r>
            <a:endParaRPr/>
          </a:p>
        </p:txBody>
      </p:sp>
      <p:cxnSp>
        <p:nvCxnSpPr>
          <p:cNvPr id="186" name="Google Shape;186;p22"/>
          <p:cNvCxnSpPr/>
          <p:nvPr/>
        </p:nvCxnSpPr>
        <p:spPr>
          <a:xfrm>
            <a:off x="0" y="2876425"/>
            <a:ext cx="446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2"/>
          <p:cNvSpPr txBox="1"/>
          <p:nvPr>
            <p:ph type="ctrTitle"/>
          </p:nvPr>
        </p:nvSpPr>
        <p:spPr>
          <a:xfrm>
            <a:off x="619950" y="2024725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PERCHE’ </a:t>
            </a:r>
            <a:r>
              <a:rPr lang="es"/>
              <a:t>MONGO DB ?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IMPORT DATASET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750" y="1194525"/>
            <a:ext cx="3866425" cy="372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207200" y="1231025"/>
            <a:ext cx="46926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Le modalità per l’importazione del dataset si distinguono in:</a:t>
            </a:r>
            <a:endParaRPr sz="19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Saira ExtraCondensed SemiBold"/>
              <a:buChar char="●"/>
            </a:pPr>
            <a:r>
              <a:rPr lang="es" sz="19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Importazione tramite applicativo MongoDB Compass</a:t>
            </a:r>
            <a:endParaRPr sz="19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Saira ExtraCondensed SemiBold"/>
              <a:buChar char="●"/>
            </a:pPr>
            <a:r>
              <a:rPr lang="es" sz="19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Linea di comando </a:t>
            </a:r>
            <a:endParaRPr sz="19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Entrambe le tipologie hanno bisogno della creazione del DB stesso, e di una conseguente “Collection”, che come riporta l’immagine sono rispettivamente “ProjectBDII” e “Netflix”.</a:t>
            </a:r>
            <a:endParaRPr sz="19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Il prossimo step, richiede l’import del dataset che colleziona i dati sotto forma di documenti.</a:t>
            </a:r>
            <a:endParaRPr sz="19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07212" y="1092475"/>
            <a:ext cx="3442363" cy="315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2" type="ctrTitle"/>
          </p:nvPr>
        </p:nvSpPr>
        <p:spPr>
          <a:xfrm>
            <a:off x="2102537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APPLICATION</a:t>
            </a:r>
            <a:endParaRPr/>
          </a:p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